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theme/theme1.xml" Type="http://schemas.openxmlformats.org/officeDocument/2006/relationships/theme"/><Relationship Id="rId40" Target="slides/slide25.xml" Type="http://schemas.openxmlformats.org/officeDocument/2006/relationships/slide"/><Relationship Id="rId41" Target="slides/slide26.xml" Type="http://schemas.openxmlformats.org/officeDocument/2006/relationships/slide"/><Relationship Id="rId42" Target="slides/slide27.xml" Type="http://schemas.openxmlformats.org/officeDocument/2006/relationships/slide"/><Relationship Id="rId43" Target="slides/slide28.xml" Type="http://schemas.openxmlformats.org/officeDocument/2006/relationships/slide"/><Relationship Id="rId44" Target="slides/slide29.xml" Type="http://schemas.openxmlformats.org/officeDocument/2006/relationships/slide"/><Relationship Id="rId45" Target="slides/slide30.xml" Type="http://schemas.openxmlformats.org/officeDocument/2006/relationships/slide"/><Relationship Id="rId46" Target="slides/slide31.xml" Type="http://schemas.openxmlformats.org/officeDocument/2006/relationships/slide"/><Relationship Id="rId47" Target="slides/slide32.xml" Type="http://schemas.openxmlformats.org/officeDocument/2006/relationships/slide"/><Relationship Id="rId48" Target="slides/slide33.xml" Type="http://schemas.openxmlformats.org/officeDocument/2006/relationships/slide"/><Relationship Id="rId49" Target="slides/slide34.xml" Type="http://schemas.openxmlformats.org/officeDocument/2006/relationships/slide"/><Relationship Id="rId5" Target="tableStyles.xml" Type="http://schemas.openxmlformats.org/officeDocument/2006/relationships/tableStyles"/><Relationship Id="rId50" Target="slides/slide35.xml" Type="http://schemas.openxmlformats.org/officeDocument/2006/relationships/slide"/><Relationship Id="rId51" Target="slides/slide36.xml" Type="http://schemas.openxmlformats.org/officeDocument/2006/relationships/slide"/><Relationship Id="rId52" Target="slides/slide37.xml" Type="http://schemas.openxmlformats.org/officeDocument/2006/relationships/slide"/><Relationship Id="rId53" Target="slides/slide38.xml" Type="http://schemas.openxmlformats.org/officeDocument/2006/relationships/slide"/><Relationship Id="rId54" Target="slides/slide39.xml" Type="http://schemas.openxmlformats.org/officeDocument/2006/relationships/slide"/><Relationship Id="rId55" Target="slides/slide40.xml" Type="http://schemas.openxmlformats.org/officeDocument/2006/relationships/slide"/><Relationship Id="rId56" Target="slides/slide41.xml" Type="http://schemas.openxmlformats.org/officeDocument/2006/relationships/slide"/><Relationship Id="rId57" Target="slides/slide42.xml" Type="http://schemas.openxmlformats.org/officeDocument/2006/relationships/slide"/><Relationship Id="rId58" Target="slides/slide43.xml" Type="http://schemas.openxmlformats.org/officeDocument/2006/relationships/slide"/><Relationship Id="rId59" Target="slides/slide44.xml" Type="http://schemas.openxmlformats.org/officeDocument/2006/relationships/slide"/><Relationship Id="rId6" Target="fonts/font6.fntdata" Type="http://schemas.openxmlformats.org/officeDocument/2006/relationships/font"/><Relationship Id="rId60" Target="slides/slide45.xml" Type="http://schemas.openxmlformats.org/officeDocument/2006/relationships/slide"/><Relationship Id="rId61" Target="slides/slide46.xml" Type="http://schemas.openxmlformats.org/officeDocument/2006/relationships/slide"/><Relationship Id="rId62" Target="slides/slide47.xml" Type="http://schemas.openxmlformats.org/officeDocument/2006/relationships/slide"/><Relationship Id="rId63" Target="slides/slide48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8.pn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Relationship Id="rId6" Target="../media/image64.png" Type="http://schemas.openxmlformats.org/officeDocument/2006/relationships/image"/><Relationship Id="rId7" Target="../media/image6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Relationship Id="rId3" Target="../media/image85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7.png" Type="http://schemas.openxmlformats.org/officeDocument/2006/relationships/image"/><Relationship Id="rId3" Target="../media/image88.svg" Type="http://schemas.openxmlformats.org/officeDocument/2006/relationships/image"/><Relationship Id="rId4" Target="https://youtu.be/_pL_5trI6YY" TargetMode="External" Type="http://schemas.openxmlformats.org/officeDocument/2006/relationships/hyperlink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89.png" Type="http://schemas.openxmlformats.org/officeDocument/2006/relationships/image"/><Relationship Id="rId7" Target="../media/image90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1.png" Type="http://schemas.openxmlformats.org/officeDocument/2006/relationships/image"/><Relationship Id="rId3" Target="../media/image92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png" Type="http://schemas.openxmlformats.org/officeDocument/2006/relationships/image"/><Relationship Id="rId3" Target="../media/image9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5.png" Type="http://schemas.openxmlformats.org/officeDocument/2006/relationships/image"/><Relationship Id="rId3" Target="../media/image96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7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8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9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01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2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3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4.png" Type="http://schemas.openxmlformats.org/officeDocument/2006/relationships/image"/><Relationship Id="rId3" Target="../media/image105.png" Type="http://schemas.openxmlformats.org/officeDocument/2006/relationships/image"/><Relationship Id="rId4" Target="../media/image106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7.png" Type="http://schemas.openxmlformats.org/officeDocument/2006/relationships/image"/><Relationship Id="rId3" Target="../media/image10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315705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846571"/>
            <a:ext cx="14902073" cy="1729958"/>
            <a:chOff x="0" y="0"/>
            <a:chExt cx="19869431" cy="230661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52400"/>
              <a:ext cx="19869431" cy="17746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2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Exchange Rates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818930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215082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4.5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779286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817570"/>
            <a:ext cx="16349422" cy="2475449"/>
            <a:chOff x="0" y="0"/>
            <a:chExt cx="21799229" cy="33005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Changes in Supply/Demand of Currency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2313423"/>
            <a:ext cx="16481874" cy="503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Example: USA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Foreign demand for US exports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who desire to invest in the US (FDI &amp; Interest Rates)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Tourists visiting the US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Speculation in the FOREX market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Central bank intervention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34187" y="6172200"/>
            <a:ext cx="4125113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453234"/>
            <a:ext cx="16349422" cy="2475449"/>
            <a:chOff x="0" y="0"/>
            <a:chExt cx="21799229" cy="33005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Causes of Change in Demand of Currency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2614358"/>
            <a:ext cx="16481874" cy="503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Example: USA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Domestic demand for foreign imports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who desire to invest outside the US (FDI &amp; Interest Rates)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US Tourists visiting Thailand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Speculation in the FOREX market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Central bank intervention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54381" y="7646987"/>
            <a:ext cx="4898061" cy="276072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453234"/>
            <a:ext cx="16349422" cy="2475449"/>
            <a:chOff x="0" y="0"/>
            <a:chExt cx="21799229" cy="33005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Causes of Change in Supply of Currency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96248" y="3118556"/>
            <a:ext cx="16481874" cy="638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Foreign demand for exports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Domestic demand for imports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Inward/outward foreign direct investment (FDI)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Inward/outward portfolio investment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Remittances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Speculation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Relative inflation rates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Relative interest rates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Relative growth rates</a:t>
            </a:r>
          </a:p>
          <a:p>
            <a:pPr marL="572138" indent="-286069" lvl="1">
              <a:lnSpc>
                <a:spcPts val="4611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Central bank intervention</a:t>
            </a:r>
          </a:p>
          <a:p>
            <a:pPr>
              <a:lnSpc>
                <a:spcPts val="4611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0003" y="4653446"/>
            <a:ext cx="531799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886622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Complete List of Influences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375872" y="785972"/>
            <a:ext cx="2558492" cy="255849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67737" y="7601576"/>
            <a:ext cx="2506354" cy="250635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03063" y="1518712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CF3927"/>
                </a:solidFill>
                <a:latin typeface="Telegraf Bold"/>
              </a:rPr>
              <a:t>In a floating exchange rate system . . .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Appreciation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When the price of a currency increases in a floating exchange rate system.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Appreciation &amp; Depreciation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2474" y="5775824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Depreciation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 decrease in the value of a currency in terms of another currency in a floating or managed exchange rate system.</a:t>
            </a:r>
          </a:p>
          <a:p>
            <a:pPr algn="ctr">
              <a:lnSpc>
                <a:spcPts val="6678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009639"/>
            <a:ext cx="7254139" cy="66537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020647" y="2009639"/>
            <a:ext cx="7238653" cy="665371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Appreciation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474021"/>
            <a:ext cx="8148857" cy="74166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283682" y="1474021"/>
            <a:ext cx="8094440" cy="733895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Depreciation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52615" y="5543132"/>
            <a:ext cx="418277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710778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CF3927"/>
                </a:solidFill>
                <a:latin typeface="Telegraf Bold"/>
              </a:rPr>
              <a:t>When one country DEMANDS more of a currency, they must SUPPLY their own in the Forex market.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Most Important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4081" y="5143500"/>
            <a:ext cx="4099837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74720">
            <a:off x="14261332" y="3170817"/>
            <a:ext cx="4612267" cy="475491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96857" y="6172200"/>
            <a:ext cx="4695311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5823436"/>
            <a:ext cx="3590163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03063" y="1518712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4F86FF"/>
                </a:solidFill>
                <a:latin typeface="Telegraf Bold"/>
              </a:rPr>
              <a:t>Draw a USD Exchange Rate diagram comparing USD and Euro. Draw the impact of European citizens visiting the USA on vacation. 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36278" y="3002708"/>
            <a:ext cx="14815444" cy="710522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033056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4F86FF"/>
                </a:solidFill>
                <a:latin typeface="Telegraf Bold"/>
              </a:rPr>
              <a:t>Draw a USD Exchange Rate diagram comparing USD and Euro. Draw the impact of European citizens visiting the USA on vacation.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05276" y="795804"/>
            <a:ext cx="5758626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09878" y="5445363"/>
            <a:ext cx="16349422" cy="2344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4599" spc="-229">
                <a:solidFill>
                  <a:srgbClr val="000000"/>
                </a:solidFill>
                <a:latin typeface="League Spartan"/>
              </a:rPr>
              <a:t>Do you have any experience using an exchange rate? What does it mean to say one currency is stronger than another?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4081" y="5143500"/>
            <a:ext cx="4099837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7747" y="5753904"/>
            <a:ext cx="3173167" cy="453309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01900" y="5143500"/>
            <a:ext cx="3086100" cy="51435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03063" y="1518712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168E7C"/>
                </a:solidFill>
                <a:latin typeface="Telegraf Bold"/>
              </a:rPr>
              <a:t>Draw an exchange rate diagram for British Pounds and Mexican Pesos. Draw the effect of cheaper Mexican goods for export.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71922" y="3107771"/>
            <a:ext cx="14544156" cy="700015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231733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168E7C"/>
                </a:solidFill>
                <a:latin typeface="Telegraf Bold"/>
              </a:rPr>
              <a:t>Draw an exchange rate diagram for British Pounds and Mexican Pesos. Draw the effect of cheaper Mexican goods for export.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4081" y="5143500"/>
            <a:ext cx="4099837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20687" y="6762695"/>
            <a:ext cx="7315200" cy="37374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4034" y="5735135"/>
            <a:ext cx="4054948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03063" y="1518712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D06938"/>
                </a:solidFill>
                <a:latin typeface="Telegraf Bold"/>
              </a:rPr>
              <a:t>Draw an Exchange Rate diagram comparing the Japanese Yen and Thai Baht. Draw the impact of an increase in Japanese interest rates.   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49855" y="3160441"/>
            <a:ext cx="14388290" cy="694748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518712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D06938"/>
                </a:solidFill>
                <a:latin typeface="Telegraf Bold"/>
              </a:rPr>
              <a:t>Draw an Exchange Rate diagram comparing the Japanese Yen and Thai Baht. Draw the impact of an increase in Japanese interest rates.  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Example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95081" y="5359855"/>
            <a:ext cx="3897838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84182"/>
            <a:ext cx="16349422" cy="3342224"/>
            <a:chOff x="0" y="0"/>
            <a:chExt cx="21799229" cy="44562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3600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Calculating the Price of a Good in Different Currencies</a:t>
              </a:r>
            </a:p>
            <a:p>
              <a:pPr algn="ctr">
                <a:lnSpc>
                  <a:spcPts val="683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9686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33245" y="6172200"/>
            <a:ext cx="3754755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Assume the exchange rate of the Euro and Indian Rupee is 1 Euro = 83 Rupee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Calculations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987725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does a 3 Euro sandwich cost in Rupees?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does a 28 Euro car wash cost in Rupees?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is a 1400 Rupee taxi ride cost in Euros?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is a 800 Rupee museum ticket cost in Euros?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2207804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Assume the exchange rate of the Euro and Indian Rupee is 1 Euro = 83 Rupee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Calculations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987725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does a 3 Euro sandwich cost in Rupees? </a:t>
            </a:r>
            <a:r>
              <a:rPr lang="en-US" sz="3150">
                <a:solidFill>
                  <a:srgbClr val="EA1F26"/>
                </a:solidFill>
                <a:latin typeface="Telegraf"/>
              </a:rPr>
              <a:t>249 Rupees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does a 28 Euro car wash cost in Rupees? </a:t>
            </a:r>
            <a:r>
              <a:rPr lang="en-US" sz="3150">
                <a:solidFill>
                  <a:srgbClr val="EA1F26"/>
                </a:solidFill>
                <a:latin typeface="Telegraf"/>
              </a:rPr>
              <a:t>2324 Rupees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is a 1400 Rupee taxi ride cost in Euros? </a:t>
            </a:r>
            <a:r>
              <a:rPr lang="en-US" sz="3150">
                <a:solidFill>
                  <a:srgbClr val="EA1F26"/>
                </a:solidFill>
                <a:latin typeface="Telegraf"/>
              </a:rPr>
              <a:t>16.87 Euros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How much is an 800 Rupee museum ticket cost in Euros? </a:t>
            </a:r>
            <a:r>
              <a:rPr lang="en-US" sz="3150">
                <a:solidFill>
                  <a:srgbClr val="EA1F26"/>
                </a:solidFill>
                <a:latin typeface="Telegraf"/>
              </a:rPr>
              <a:t>9.64 Euros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1744" y="5580608"/>
            <a:ext cx="4104513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817570"/>
            <a:ext cx="16349422" cy="2475449"/>
            <a:chOff x="0" y="0"/>
            <a:chExt cx="21799229" cy="33005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Consequences of Change in Exchange Rate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6519"/>
            <a:ext cx="16349422" cy="2475449"/>
            <a:chOff x="0" y="0"/>
            <a:chExt cx="21799229" cy="33005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Consequences of Change in Exchange Rate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2474" y="2175424"/>
            <a:ext cx="16481874" cy="7708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72138" indent="-286069" lvl="1">
              <a:lnSpc>
                <a:spcPts val="4584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inflation rate</a:t>
            </a:r>
          </a:p>
          <a:p>
            <a:pPr marL="1144275" indent="-381425" lvl="2">
              <a:lnSpc>
                <a:spcPts val="4584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An increase in inflation leads to higher costs of resources or deflation could make goods cheaper.</a:t>
            </a:r>
          </a:p>
          <a:p>
            <a:pPr marL="572138" indent="-286069" lvl="1">
              <a:lnSpc>
                <a:spcPts val="4584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1144275" indent="-381425" lvl="2">
              <a:lnSpc>
                <a:spcPts val="4584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Changes in exchange rate impact imports/exports. </a:t>
            </a:r>
          </a:p>
          <a:p>
            <a:pPr marL="572138" indent="-286069" lvl="1">
              <a:lnSpc>
                <a:spcPts val="4584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Unemployment</a:t>
            </a:r>
          </a:p>
          <a:p>
            <a:pPr marL="1144275" indent="-381425" lvl="2">
              <a:lnSpc>
                <a:spcPts val="4584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As currencies appreciate, exports become less desirable and therefore potential increase in unemployment.</a:t>
            </a:r>
          </a:p>
          <a:p>
            <a:pPr marL="572138" indent="-286069" lvl="1">
              <a:lnSpc>
                <a:spcPts val="4584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The current account balance</a:t>
            </a:r>
          </a:p>
          <a:p>
            <a:pPr marL="1144275" indent="-381425" lvl="2">
              <a:lnSpc>
                <a:spcPts val="4584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Outflow/Inflow of money affects imports/exports</a:t>
            </a:r>
          </a:p>
          <a:p>
            <a:pPr marL="572138" indent="-286069" lvl="1">
              <a:lnSpc>
                <a:spcPts val="4584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Living standards</a:t>
            </a:r>
          </a:p>
          <a:p>
            <a:pPr marL="1144275" indent="-381425" lvl="2">
              <a:lnSpc>
                <a:spcPts val="4584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Telegraf"/>
              </a:rPr>
              <a:t>Countries overly reliant on tourism or trade can experience significant impacts on standards of living. </a:t>
            </a:r>
          </a:p>
          <a:p>
            <a:pPr>
              <a:lnSpc>
                <a:spcPts val="6678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93774" y="5470232"/>
            <a:ext cx="7300452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25095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Fixed Exchange Rates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CF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74491" y="5492307"/>
            <a:ext cx="4420195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748867" y="6172200"/>
            <a:ext cx="482545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972800" y="6420751"/>
            <a:ext cx="7315200" cy="361769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94687" y="8229600"/>
            <a:ext cx="1650575" cy="180884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331739">
            <a:off x="5861052" y="9194075"/>
            <a:ext cx="1013440" cy="109292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20409">
            <a:off x="2999129" y="5328432"/>
            <a:ext cx="3168957" cy="134248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5189">
            <a:off x="12095900" y="4720726"/>
            <a:ext cx="3052814" cy="290294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20095" y="3022028"/>
            <a:ext cx="5447810" cy="268428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9878" y="677100"/>
            <a:ext cx="16349422" cy="2344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4599" spc="-229">
                <a:solidFill>
                  <a:srgbClr val="000000"/>
                </a:solidFill>
                <a:latin typeface="League Spartan"/>
              </a:rPr>
              <a:t>Imagine you are on vacation sitting on a nice beach in a tropical country. You've been eating and drinking by the water all day. Here comes the bill, how do you pay?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6515100"/>
            <a:ext cx="7315200" cy="2743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An exchange rate system where the exchange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rate is fixed, or pegged, to the value of another currency (or to the average value of a selection of currencies) and maintained there with appropriate central bank intervention.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Fixed Exchange Rate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03277" y="1464603"/>
            <a:ext cx="9726326" cy="873286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Fixed Exchange Rate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53567" y="724044"/>
            <a:ext cx="2834433" cy="28344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87869" y="7132475"/>
            <a:ext cx="3154525" cy="315452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03063" y="1518712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CF3927"/>
                </a:solidFill>
                <a:latin typeface="Telegraf Bold"/>
              </a:rPr>
              <a:t>In a fixed exchange rate system . . .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Revaluation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An increase in the value of a currency in a fixed exchange rate system.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Revaluation &amp; Devaluation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541566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Devaluation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 decrease in the value of a currency in a fixed exchange rate system.</a:t>
            </a:r>
          </a:p>
          <a:p>
            <a:pPr algn="ctr">
              <a:lnSpc>
                <a:spcPts val="6678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71213" y="5757210"/>
            <a:ext cx="6745574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25095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Managed Exchange Rates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28422" y="5993130"/>
            <a:ext cx="4231157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An exchange rate that floats in the foreign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exchange markets but is subject to intervention from time to time by domestic monetary authorities, in order to prevent undesirable movements in the exchange rate.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Managed Exchange Rate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398020" y="1623408"/>
            <a:ext cx="9491961" cy="848452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Overvalued and Devalued Currencies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_pL_5trI6YY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0519" y="3086100"/>
            <a:ext cx="5846963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51786" y="7655446"/>
            <a:ext cx="5784428" cy="1397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Floating and Fixed Exchange Rates- Macroeconomics</a:t>
            </a:r>
          </a:p>
          <a:p>
            <a:pPr algn="ctr">
              <a:lnSpc>
                <a:spcPts val="2799"/>
              </a:lnSpc>
            </a:p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Jacob Clifford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82880" y="6979620"/>
            <a:ext cx="4935831" cy="278201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30045" y="6786700"/>
            <a:ext cx="2974934" cy="297493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33854" y="7288259"/>
            <a:ext cx="1620292" cy="162029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69289" y="2817570"/>
            <a:ext cx="16349422" cy="2475449"/>
            <a:chOff x="0" y="0"/>
            <a:chExt cx="21799229" cy="33005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Fixed Versus Floating Exchange Rate Regimes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9289" y="5226344"/>
            <a:ext cx="1634942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-179">
                <a:solidFill>
                  <a:srgbClr val="FF0000"/>
                </a:solidFill>
                <a:latin typeface="League Spartan"/>
              </a:rPr>
              <a:t>(HL only)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2207804"/>
            <a:ext cx="16481874" cy="757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Fixed Exchange Rate Regime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2A566"/>
                </a:solidFill>
                <a:latin typeface="Telegraf Bold"/>
              </a:rPr>
              <a:t>Economic stability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2A566"/>
                </a:solidFill>
                <a:latin typeface="Telegraf Bold"/>
              </a:rPr>
              <a:t>Ease of policy and legislation as the exchange rate doesn't change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E3428"/>
                </a:solidFill>
                <a:latin typeface="Telegraf Bold"/>
              </a:rPr>
              <a:t>Difficult and time consuming to adjust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E3428"/>
                </a:solidFill>
                <a:latin typeface="Telegraf Bold"/>
              </a:rPr>
              <a:t>Requirement of currency reserves to reset the exchange rate</a:t>
            </a:r>
          </a:p>
          <a:p>
            <a:pPr>
              <a:lnSpc>
                <a:spcPts val="6678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10510" y="3571756"/>
            <a:ext cx="4114800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Pros and Cons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2207804"/>
            <a:ext cx="16481874" cy="6728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Floating Exchange Rate Regime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2A566"/>
                </a:solidFill>
                <a:latin typeface="Telegraf Bold"/>
              </a:rPr>
              <a:t>Easily adjustable (automatic)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2A566"/>
                </a:solidFill>
                <a:latin typeface="Telegraf Bold"/>
              </a:rPr>
              <a:t>No requirement of currency reserves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Susceptible to speculation and large exchange rate swings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Policies and Legislation may be influenced by current exchange rate.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76791" y="3086100"/>
            <a:ext cx="7109806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Pros and Cons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36793" y="5558533"/>
            <a:ext cx="4214413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Exchange Rate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value of one currency expressed in terms of another currency.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4" t="2588" r="351" b="3003"/>
          <a:stretch>
            <a:fillRect/>
          </a:stretch>
        </p:blipFill>
        <p:spPr>
          <a:xfrm flipH="false" flipV="false" rot="0">
            <a:off x="6771495" y="0"/>
            <a:ext cx="11516505" cy="1044647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492784" y="519529"/>
            <a:ext cx="8063500" cy="1488024"/>
            <a:chOff x="0" y="0"/>
            <a:chExt cx="10751333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10751333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2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10751333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477" y="2484051"/>
            <a:ext cx="663201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N15/3/ECONO/HP2/ENG/TZ0/XX</a:t>
            </a:r>
          </a:p>
          <a:p>
            <a:pPr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54883" y="2378992"/>
            <a:ext cx="14378234" cy="652536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12250" y="284688"/>
            <a:ext cx="8063500" cy="1488024"/>
            <a:chOff x="0" y="0"/>
            <a:chExt cx="10751333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10751333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2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10751333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9284" y="1402362"/>
            <a:ext cx="801855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N15/3/ECONO/HP2/ENG/TZ0/XX</a:t>
            </a:r>
          </a:p>
          <a:p>
            <a:pPr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70425"/>
            <a:ext cx="16349422" cy="1116549"/>
            <a:chOff x="0" y="0"/>
            <a:chExt cx="21799229" cy="14887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664197" y="1123876"/>
            <a:ext cx="10959607" cy="906389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11638299" cy="74090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692343" y="7022812"/>
            <a:ext cx="10595657" cy="3264188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6834502" y="249673"/>
            <a:ext cx="16349422" cy="1116549"/>
            <a:chOff x="0" y="0"/>
            <a:chExt cx="21799229" cy="14887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97997" y="2639205"/>
            <a:ext cx="12092006" cy="500858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249673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70425"/>
            <a:ext cx="16349422" cy="1116549"/>
            <a:chOff x="0" y="0"/>
            <a:chExt cx="21799229" cy="14887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58878" y="1586975"/>
            <a:ext cx="15089067" cy="714918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321304" y="733240"/>
            <a:ext cx="11645392" cy="12218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1972209"/>
            <a:ext cx="8873384" cy="80364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873384" y="1972209"/>
            <a:ext cx="9414616" cy="365079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27597"/>
            <a:ext cx="16349422" cy="1116549"/>
            <a:chOff x="0" y="0"/>
            <a:chExt cx="21799229" cy="14887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8709" y="8484809"/>
            <a:ext cx="6270581" cy="10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38035" y="5514382"/>
            <a:ext cx="401193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Foreign Exchange Market (FOREX)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Marketplace for exchanging currencies around the globe.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337381" y="2337017"/>
            <a:ext cx="8641926" cy="794998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518712"/>
            <a:ext cx="16481874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Exchange Rate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143500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250957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Floating Exchange Rates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66857" y="6082665"/>
            <a:ext cx="4354286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207804"/>
            <a:ext cx="16481874" cy="333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An exchange rate system where the exchange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rate is determined solely by the market demand and market supply of the currency in the foreign exchange market without any central bank intervention.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Floating Exchange Rate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93869" y="1610131"/>
            <a:ext cx="8923092" cy="832119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Floating Exchange Rate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DAFC56vs5eY</dc:identifier>
  <dcterms:modified xsi:type="dcterms:W3CDTF">2011-08-01T06:04:30Z</dcterms:modified>
  <cp:revision>1</cp:revision>
  <dc:title>4.5 Exchange Rates</dc:title>
</cp:coreProperties>
</file>